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3" r:id="rId2"/>
    <p:sldId id="265" r:id="rId3"/>
    <p:sldId id="258" r:id="rId4"/>
    <p:sldId id="273" r:id="rId5"/>
    <p:sldId id="259" r:id="rId6"/>
    <p:sldId id="268" r:id="rId7"/>
    <p:sldId id="272" r:id="rId8"/>
    <p:sldId id="260" r:id="rId9"/>
    <p:sldId id="261" r:id="rId10"/>
    <p:sldId id="257" r:id="rId11"/>
    <p:sldId id="266" r:id="rId12"/>
    <p:sldId id="256" r:id="rId13"/>
    <p:sldId id="274" r:id="rId14"/>
    <p:sldId id="262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60" autoAdjust="0"/>
  </p:normalViewPr>
  <p:slideViewPr>
    <p:cSldViewPr snapToGrid="0" snapToObjects="1">
      <p:cViewPr>
        <p:scale>
          <a:sx n="75" d="100"/>
          <a:sy n="75" d="100"/>
        </p:scale>
        <p:origin x="-1528" y="-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66056-1963-BC43-A4F5-287EF5D0F35B}" type="datetimeFigureOut">
              <a:rPr lang="en-US" smtClean="0"/>
              <a:t>1/22/15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2636-7F27-004A-A449-5A3D825C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32636-7F27-004A-A449-5A3D825C97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6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3B9-4B58-AF43-A90A-ABE513872E7C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622-3737-8642-9F93-FAB71C04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1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3B9-4B58-AF43-A90A-ABE513872E7C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622-3737-8642-9F93-FAB71C04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2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3B9-4B58-AF43-A90A-ABE513872E7C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622-3737-8642-9F93-FAB71C04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2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3B9-4B58-AF43-A90A-ABE513872E7C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622-3737-8642-9F93-FAB71C04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0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3B9-4B58-AF43-A90A-ABE513872E7C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622-3737-8642-9F93-FAB71C04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5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3B9-4B58-AF43-A90A-ABE513872E7C}" type="datetimeFigureOut">
              <a:rPr lang="en-US" smtClean="0"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622-3737-8642-9F93-FAB71C04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8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3B9-4B58-AF43-A90A-ABE513872E7C}" type="datetimeFigureOut">
              <a:rPr lang="en-US" smtClean="0"/>
              <a:t>1/22/15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622-3737-8642-9F93-FAB71C04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0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3B9-4B58-AF43-A90A-ABE513872E7C}" type="datetimeFigureOut">
              <a:rPr lang="en-US" smtClean="0"/>
              <a:t>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622-3737-8642-9F93-FAB71C04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2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3B9-4B58-AF43-A90A-ABE513872E7C}" type="datetimeFigureOut">
              <a:rPr lang="en-US" smtClean="0"/>
              <a:t>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622-3737-8642-9F93-FAB71C04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3B9-4B58-AF43-A90A-ABE513872E7C}" type="datetimeFigureOut">
              <a:rPr lang="en-US" smtClean="0"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622-3737-8642-9F93-FAB71C04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3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3B9-4B58-AF43-A90A-ABE513872E7C}" type="datetimeFigureOut">
              <a:rPr lang="en-US" smtClean="0"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622-3737-8642-9F93-FAB71C04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9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803B9-4B58-AF43-A90A-ABE513872E7C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64622-3737-8642-9F93-FAB71C04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0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Dual-pol </a:t>
            </a:r>
            <a:r>
              <a:rPr lang="en-US" dirty="0" err="1" smtClean="0"/>
              <a:t>obs</a:t>
            </a:r>
            <a:r>
              <a:rPr lang="en-US" dirty="0" smtClean="0"/>
              <a:t> in NW Environment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B. Dolan and S. Rutledge</a:t>
            </a:r>
          </a:p>
          <a:p>
            <a:r>
              <a:rPr lang="en-US" dirty="0" smtClean="0"/>
              <a:t>OLYMPEX planning meeting</a:t>
            </a:r>
          </a:p>
          <a:p>
            <a:r>
              <a:rPr lang="en-US" dirty="0" smtClean="0"/>
              <a:t>Seattle, 22 January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0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Rain volume and method: S-band</a:t>
            </a:r>
            <a:endParaRPr lang="en-US" dirty="0"/>
          </a:p>
        </p:txBody>
      </p:sp>
      <p:pic>
        <p:nvPicPr>
          <p:cNvPr id="5" name="Picture 4" descr="OLYMPEX_rain_vo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1" y="1567831"/>
            <a:ext cx="8686800" cy="3644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794" y="5212747"/>
            <a:ext cx="8905880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During both cases, the rain rate algorithm uses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dp</a:t>
            </a:r>
            <a:r>
              <a:rPr lang="en-US" dirty="0" smtClean="0"/>
              <a:t> (either R-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dp</a:t>
            </a:r>
            <a:r>
              <a:rPr lang="en-US" dirty="0" smtClean="0"/>
              <a:t>-</a:t>
            </a:r>
            <a:r>
              <a:rPr lang="en-US" dirty="0" err="1" smtClean="0"/>
              <a:t>Z</a:t>
            </a:r>
            <a:r>
              <a:rPr lang="en-US" baseline="-25000" dirty="0" err="1" smtClean="0"/>
              <a:t>dr</a:t>
            </a:r>
            <a:r>
              <a:rPr lang="en-US" dirty="0" smtClean="0"/>
              <a:t> or R-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dp</a:t>
            </a:r>
            <a:r>
              <a:rPr lang="en-US" dirty="0" smtClean="0"/>
              <a:t>)&lt; 5% of the time (used slightly more during February case)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R-</a:t>
            </a:r>
            <a:r>
              <a:rPr lang="en-US" dirty="0" err="1" smtClean="0"/>
              <a:t>Zh</a:t>
            </a:r>
            <a:r>
              <a:rPr lang="en-US" dirty="0" smtClean="0"/>
              <a:t>-</a:t>
            </a:r>
            <a:r>
              <a:rPr lang="en-US" dirty="0" err="1" smtClean="0"/>
              <a:t>Zdr</a:t>
            </a:r>
            <a:r>
              <a:rPr lang="en-US" dirty="0" smtClean="0"/>
              <a:t> is used most frequently in the February case, but R-Z is used more frequently in the November case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90% of rain rates are &lt; 10 mm hr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4597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9199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Hydrometeor Identification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2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98500" y="139700"/>
            <a:ext cx="7772400" cy="635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X-band cold-season HID Example</a:t>
            </a:r>
            <a:endParaRPr lang="en-US" dirty="0"/>
          </a:p>
        </p:txBody>
      </p:sp>
      <p:pic>
        <p:nvPicPr>
          <p:cNvPr id="4" name="Picture 3" descr="Screen Shot 2015-01-07 at 11.30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72" y="1170746"/>
            <a:ext cx="6575727" cy="47556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115737" y="2777624"/>
            <a:ext cx="1222563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380650"/>
            <a:ext cx="180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 bright band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609433" y="1946711"/>
            <a:ext cx="1497466" cy="116789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27516" y="1336928"/>
            <a:ext cx="1316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Enhanced region of </a:t>
            </a:r>
            <a:r>
              <a:rPr lang="en-US" dirty="0" err="1" smtClean="0"/>
              <a:t>Zdr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602221"/>
            <a:ext cx="1531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Coincident enhancement of </a:t>
            </a:r>
            <a:r>
              <a:rPr lang="en-US" dirty="0" err="1" smtClean="0"/>
              <a:t>Kdp</a:t>
            </a:r>
            <a:r>
              <a:rPr lang="en-US" dirty="0" smtClean="0"/>
              <a:t> around -15 ºC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18812" y="4201605"/>
            <a:ext cx="1897834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455127" y="4201605"/>
            <a:ext cx="1651772" cy="8046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27516" y="3873036"/>
            <a:ext cx="1531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Dendritic growth zone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75701" y="4526879"/>
            <a:ext cx="136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Aggregation zone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110793" y="4777349"/>
            <a:ext cx="1716723" cy="8046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80327" y="6531584"/>
            <a:ext cx="1941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Thompson et al.,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28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622300"/>
            <a:ext cx="82042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8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1494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Multiple frequencies will be important!</a:t>
            </a:r>
          </a:p>
          <a:p>
            <a:r>
              <a:rPr lang="en-US" dirty="0" smtClean="0"/>
              <a:t>Although convection can be locally intense,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dp</a:t>
            </a:r>
            <a:r>
              <a:rPr lang="en-US" dirty="0" smtClean="0"/>
              <a:t> values are predominately too low at S-band for use in rain rate estimation</a:t>
            </a:r>
          </a:p>
          <a:p>
            <a:pPr lvl="1"/>
            <a:r>
              <a:rPr lang="en-US" dirty="0" smtClean="0"/>
              <a:t>X-band would increase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dp</a:t>
            </a:r>
            <a:r>
              <a:rPr lang="en-US" dirty="0" err="1" smtClean="0"/>
              <a:t>s</a:t>
            </a:r>
            <a:r>
              <a:rPr lang="en-US" dirty="0" smtClean="0"/>
              <a:t> by 3x, and could be used for rain rates of ~ 2.5 mm hr</a:t>
            </a:r>
            <a:r>
              <a:rPr lang="en-US" baseline="30000" dirty="0" smtClean="0"/>
              <a:t>-1</a:t>
            </a:r>
            <a:r>
              <a:rPr lang="en-US" dirty="0" smtClean="0"/>
              <a:t> (</a:t>
            </a:r>
            <a:r>
              <a:rPr lang="en-US" dirty="0" err="1" smtClean="0"/>
              <a:t>Matrosov</a:t>
            </a:r>
            <a:r>
              <a:rPr lang="en-US" dirty="0" smtClean="0"/>
              <a:t> et al. 2006)</a:t>
            </a:r>
          </a:p>
          <a:p>
            <a:pPr lvl="1"/>
            <a:r>
              <a:rPr lang="en-US" dirty="0" smtClean="0"/>
              <a:t>Use X-band to ‘tune’ the S-band algorithm?</a:t>
            </a:r>
          </a:p>
          <a:p>
            <a:pPr lvl="1"/>
            <a:r>
              <a:rPr lang="en-US" dirty="0" smtClean="0"/>
              <a:t>D3R will be important for light rain estimation</a:t>
            </a:r>
          </a:p>
          <a:p>
            <a:r>
              <a:rPr lang="en-US" dirty="0" err="1" smtClean="0"/>
              <a:t>Z</a:t>
            </a:r>
            <a:r>
              <a:rPr lang="en-US" baseline="-25000" dirty="0" err="1" smtClean="0"/>
              <a:t>dr</a:t>
            </a:r>
            <a:r>
              <a:rPr lang="en-US" dirty="0" smtClean="0"/>
              <a:t> can provide some additional constraints on rain estimation, especially in heavier cases</a:t>
            </a:r>
          </a:p>
          <a:p>
            <a:r>
              <a:rPr lang="en-US" dirty="0" smtClean="0"/>
              <a:t>Both X-band and S-band will provide nice microphysical data, especially in the vertical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5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113" y="259733"/>
            <a:ext cx="5316295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KLGX HID</a:t>
            </a:r>
            <a:endParaRPr lang="en-US" dirty="0"/>
          </a:p>
        </p:txBody>
      </p:sp>
      <p:pic>
        <p:nvPicPr>
          <p:cNvPr id="4" name="Picture 3" descr="NPOL_20140217_015700_FN_0.1_PPI_zo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9" y="2081219"/>
            <a:ext cx="3998062" cy="3998062"/>
          </a:xfrm>
          <a:prstGeom prst="rect">
            <a:avLst/>
          </a:prstGeom>
        </p:spPr>
      </p:pic>
      <p:pic>
        <p:nvPicPr>
          <p:cNvPr id="5" name="Picture 4" descr="te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68" y="3012553"/>
            <a:ext cx="4267200" cy="260180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786208" y="2081219"/>
            <a:ext cx="3945468" cy="612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Case 2 (Feb 17-18 2014)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7328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9199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Rainfall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7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Examined 2 Cases with KLGX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polarimetric S-band radar contribute to rain fall estimation in the type of systems targeted by OLYMPEX?</a:t>
            </a:r>
          </a:p>
          <a:p>
            <a:r>
              <a:rPr lang="en-US" dirty="0" smtClean="0"/>
              <a:t>2 Cases</a:t>
            </a:r>
          </a:p>
          <a:p>
            <a:pPr lvl="1"/>
            <a:r>
              <a:rPr lang="en-US" dirty="0" smtClean="0"/>
              <a:t>November 17-19 2013</a:t>
            </a:r>
          </a:p>
          <a:p>
            <a:pPr lvl="1"/>
            <a:r>
              <a:rPr lang="en-US" dirty="0" smtClean="0"/>
              <a:t>February 16-18 2014</a:t>
            </a:r>
          </a:p>
          <a:p>
            <a:pPr lvl="1"/>
            <a:r>
              <a:rPr lang="en-US" dirty="0" smtClean="0"/>
              <a:t>Polar data (only lowest elevation)</a:t>
            </a:r>
          </a:p>
        </p:txBody>
      </p:sp>
    </p:spTree>
    <p:extLst>
      <p:ext uri="{BB962C8B-B14F-4D97-AF65-F5344CB8AC3E}">
        <p14:creationId xmlns:p14="http://schemas.microsoft.com/office/powerpoint/2010/main" val="158059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Advantage of Pol data in rainfall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32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parameteric</a:t>
            </a:r>
            <a:r>
              <a:rPr lang="en-US" dirty="0" smtClean="0"/>
              <a:t> relationships / specific differential phase (</a:t>
            </a:r>
            <a:r>
              <a:rPr lang="en-US" dirty="0" err="1" smtClean="0"/>
              <a:t>Kdp</a:t>
            </a:r>
            <a:r>
              <a:rPr lang="en-US" dirty="0" smtClean="0"/>
              <a:t>) helps to minimize assumptions about drop size distribution, convective/ stratiform that plague direct Z-R estimates</a:t>
            </a:r>
          </a:p>
          <a:p>
            <a:pPr lvl="1"/>
            <a:r>
              <a:rPr lang="en-US" dirty="0" smtClean="0"/>
              <a:t>R(</a:t>
            </a:r>
            <a:r>
              <a:rPr lang="en-US" dirty="0" err="1" smtClean="0"/>
              <a:t>Zdr</a:t>
            </a:r>
            <a:r>
              <a:rPr lang="en-US" dirty="0" smtClean="0"/>
              <a:t>, </a:t>
            </a:r>
            <a:r>
              <a:rPr lang="en-US" dirty="0" err="1" smtClean="0"/>
              <a:t>Kdp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R(</a:t>
            </a:r>
            <a:r>
              <a:rPr lang="en-US" dirty="0" err="1" smtClean="0"/>
              <a:t>Zh,Zdr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R(</a:t>
            </a:r>
            <a:r>
              <a:rPr lang="en-US" dirty="0" err="1" smtClean="0"/>
              <a:t>Kdp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R(Z)</a:t>
            </a:r>
          </a:p>
          <a:p>
            <a:r>
              <a:rPr lang="en-US" dirty="0" smtClean="0"/>
              <a:t>Algorithm selects the best relationship given the quality of the pol data (e.g. above the ‘noise’)</a:t>
            </a:r>
          </a:p>
          <a:p>
            <a:pPr lvl="1"/>
            <a:r>
              <a:rPr lang="en-US" dirty="0" err="1" smtClean="0"/>
              <a:t>Kdp</a:t>
            </a:r>
            <a:r>
              <a:rPr lang="en-US" dirty="0" smtClean="0"/>
              <a:t> &gt; 0.3 AND </a:t>
            </a:r>
            <a:r>
              <a:rPr lang="en-US" dirty="0" err="1" smtClean="0"/>
              <a:t>Zh</a:t>
            </a:r>
            <a:r>
              <a:rPr lang="en-US" dirty="0" smtClean="0"/>
              <a:t> &gt; 38 dBZ</a:t>
            </a:r>
          </a:p>
          <a:p>
            <a:pPr lvl="1"/>
            <a:r>
              <a:rPr lang="en-US" dirty="0" err="1" smtClean="0"/>
              <a:t>Zdr</a:t>
            </a:r>
            <a:r>
              <a:rPr lang="en-US" dirty="0" smtClean="0"/>
              <a:t> &gt; 0.5 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31119_010705_KLGX_v716_SUR.duf_DZ_swp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" y="434026"/>
            <a:ext cx="3044952" cy="3044952"/>
          </a:xfrm>
          <a:prstGeom prst="rect">
            <a:avLst/>
          </a:prstGeom>
        </p:spPr>
      </p:pic>
      <p:pic>
        <p:nvPicPr>
          <p:cNvPr id="6" name="Picture 5" descr="20131119_010705_KLGX_v716_SUR.duf_ZD_swp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96" y="434026"/>
            <a:ext cx="3044952" cy="3044952"/>
          </a:xfrm>
          <a:prstGeom prst="rect">
            <a:avLst/>
          </a:prstGeom>
        </p:spPr>
      </p:pic>
      <p:pic>
        <p:nvPicPr>
          <p:cNvPr id="7" name="Picture 6" descr="20131119_010705_KLGX_v716_SUR.duf_KD_swp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" y="3478978"/>
            <a:ext cx="3044952" cy="3044952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6272837" y="733398"/>
            <a:ext cx="2563689" cy="1170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Case 1 (Nov 18-19 2013)</a:t>
            </a:r>
            <a:endParaRPr lang="en-US" sz="3000" dirty="0"/>
          </a:p>
        </p:txBody>
      </p:sp>
      <p:pic>
        <p:nvPicPr>
          <p:cNvPr id="3" name="Picture 2" descr="20131119_010705_KLGX_v716_SUR.duf_RH_swp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08" y="3478978"/>
            <a:ext cx="3005527" cy="3005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7158" y="949158"/>
            <a:ext cx="49450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Zdr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43769" y="3935663"/>
            <a:ext cx="547145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Kdp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93585" y="4045284"/>
            <a:ext cx="53688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dirty="0" err="1" smtClean="0"/>
              <a:t>hv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802394" y="4383"/>
            <a:ext cx="3988764" cy="5850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The Mundane….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6272837" y="2089484"/>
            <a:ext cx="27051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500" dirty="0" smtClean="0"/>
              <a:t>Fairly small polarimetric signatures</a:t>
            </a:r>
          </a:p>
          <a:p>
            <a:pPr marL="742950" lvl="1" indent="-285750">
              <a:buFont typeface="Arial"/>
              <a:buChar char="•"/>
            </a:pPr>
            <a:r>
              <a:rPr lang="en-US" sz="2500" dirty="0" err="1" smtClean="0"/>
              <a:t>Zdr</a:t>
            </a:r>
            <a:r>
              <a:rPr lang="en-US" sz="2500" dirty="0" smtClean="0"/>
              <a:t> &lt; 1.0 dB</a:t>
            </a:r>
          </a:p>
          <a:p>
            <a:pPr marL="742950" lvl="1" indent="-285750">
              <a:buFont typeface="Arial"/>
              <a:buChar char="•"/>
            </a:pPr>
            <a:r>
              <a:rPr lang="en-US" sz="2500" dirty="0" err="1" smtClean="0"/>
              <a:t>Kdp</a:t>
            </a:r>
            <a:r>
              <a:rPr lang="en-US" sz="2500" dirty="0" smtClean="0"/>
              <a:t> &lt; 0.5 º/km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2421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20140217_015700_KLGX_v589_SUR.duf_DZ_swp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8" y="680192"/>
            <a:ext cx="2949996" cy="2949996"/>
          </a:xfrm>
          <a:prstGeom prst="rect">
            <a:avLst/>
          </a:prstGeom>
        </p:spPr>
      </p:pic>
      <p:pic>
        <p:nvPicPr>
          <p:cNvPr id="24" name="Picture 23" descr="20140217_015700_KLGX_v589_SUR.duf_KD_swp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8" y="3701408"/>
            <a:ext cx="3043514" cy="3043514"/>
          </a:xfrm>
          <a:prstGeom prst="rect">
            <a:avLst/>
          </a:prstGeom>
        </p:spPr>
      </p:pic>
      <p:pic>
        <p:nvPicPr>
          <p:cNvPr id="25" name="Picture 24" descr="20140217_015700_KLGX_v589_SUR.duf_ZD_swp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64" y="680192"/>
            <a:ext cx="3044952" cy="3044952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6399773" y="653142"/>
            <a:ext cx="2686384" cy="122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Case 2 (Feb 17-18 2014)</a:t>
            </a:r>
            <a:endParaRPr lang="en-US" sz="3000" dirty="0"/>
          </a:p>
        </p:txBody>
      </p:sp>
      <p:pic>
        <p:nvPicPr>
          <p:cNvPr id="2" name="Picture 1" descr="NPOL_20140217_015700_RH_0.1_PPI_zoo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82" y="3701408"/>
            <a:ext cx="3084091" cy="308409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5289676" y="5067391"/>
            <a:ext cx="1504824" cy="2920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04000" y="5154283"/>
            <a:ext cx="24521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500" dirty="0" smtClean="0"/>
              <a:t>Interesting bright band / terrain interactions</a:t>
            </a:r>
            <a:endParaRPr lang="en-US" sz="25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427579" y="5668211"/>
            <a:ext cx="1366921" cy="2880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2615236" y="4383"/>
            <a:ext cx="3988764" cy="5850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….To the Interesting</a:t>
            </a:r>
            <a:endParaRPr lang="en-US" sz="3000" dirty="0"/>
          </a:p>
        </p:txBody>
      </p:sp>
      <p:sp>
        <p:nvSpPr>
          <p:cNvPr id="11" name="Oval 10"/>
          <p:cNvSpPr/>
          <p:nvPr/>
        </p:nvSpPr>
        <p:spPr>
          <a:xfrm>
            <a:off x="695158" y="2087701"/>
            <a:ext cx="1136316" cy="813246"/>
          </a:xfrm>
          <a:prstGeom prst="ellipse">
            <a:avLst/>
          </a:prstGeom>
          <a:noFill/>
          <a:ln w="3810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99773" y="1991173"/>
            <a:ext cx="26863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500" dirty="0" smtClean="0"/>
              <a:t>Strong embedded convective line (~50 dBZ)</a:t>
            </a:r>
            <a:endParaRPr lang="en-US" sz="25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955801" y="2431047"/>
            <a:ext cx="4443972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57617" y="3565302"/>
            <a:ext cx="26863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500" dirty="0" smtClean="0"/>
              <a:t>Even some differential attenuation at S-band (!)</a:t>
            </a:r>
            <a:endParaRPr lang="en-US" sz="25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3835400" y="3086100"/>
            <a:ext cx="2716773" cy="639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51323" y="1325890"/>
            <a:ext cx="1330312" cy="4001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</a:rPr>
              <a:t>Blockage</a:t>
            </a:r>
            <a:endParaRPr lang="en-US" sz="2000" b="1" cap="all" dirty="0">
              <a:ln w="0"/>
              <a:solidFill>
                <a:srgbClr val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32258" y="949158"/>
            <a:ext cx="49450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Zdr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108869" y="3935663"/>
            <a:ext cx="547145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Kdp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158685" y="4045284"/>
            <a:ext cx="53688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dirty="0" err="1" smtClean="0"/>
              <a:t>hv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8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20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Cross-section Example</a:t>
            </a:r>
            <a:endParaRPr lang="en-US" dirty="0"/>
          </a:p>
        </p:txBody>
      </p:sp>
      <p:pic>
        <p:nvPicPr>
          <p:cNvPr id="9" name="Picture 8" descr="20140217_015700_KLGX_v589_SUR.duf_DZ_swp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908050"/>
            <a:ext cx="2736850" cy="2736850"/>
          </a:xfrm>
          <a:prstGeom prst="rect">
            <a:avLst/>
          </a:prstGeom>
        </p:spPr>
      </p:pic>
      <p:pic>
        <p:nvPicPr>
          <p:cNvPr id="13" name="Picture 12" descr="KLGX_20140217_0157_DZ_rhi_2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591" y="975298"/>
            <a:ext cx="2914650" cy="1614443"/>
          </a:xfrm>
          <a:prstGeom prst="rect">
            <a:avLst/>
          </a:prstGeom>
        </p:spPr>
      </p:pic>
      <p:pic>
        <p:nvPicPr>
          <p:cNvPr id="14" name="Picture 13" descr="KLGX_20140217_0157_DR_rhi_2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41" y="975298"/>
            <a:ext cx="2940050" cy="1628512"/>
          </a:xfrm>
          <a:prstGeom prst="rect">
            <a:avLst/>
          </a:prstGeom>
        </p:spPr>
      </p:pic>
      <p:pic>
        <p:nvPicPr>
          <p:cNvPr id="15" name="Picture 14" descr="KLGX_20140217_0157_KD_rhi_2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41" y="2515614"/>
            <a:ext cx="2908300" cy="1610926"/>
          </a:xfrm>
          <a:prstGeom prst="rect">
            <a:avLst/>
          </a:prstGeom>
        </p:spPr>
      </p:pic>
      <p:pic>
        <p:nvPicPr>
          <p:cNvPr id="16" name="Picture 15" descr="KLGX_20140217_0157_RH_rhi_23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41" y="2531961"/>
            <a:ext cx="2990850" cy="165665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311150" y="2311400"/>
            <a:ext cx="1130300" cy="79375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842829" y="880054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881729" y="1426154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02798" y="2061149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919711" y="962320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958611" y="1508420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79680" y="2143415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940780" y="2479677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979680" y="3025777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00749" y="3660772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803733" y="2515614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5842633" y="3061714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63702" y="3696709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215900" y="4455805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500" dirty="0" smtClean="0"/>
              <a:t>Interesting microphysical signatures</a:t>
            </a:r>
          </a:p>
          <a:p>
            <a:pPr marL="742950" lvl="1" indent="-285750">
              <a:buFont typeface="Arial"/>
              <a:buChar char="•"/>
            </a:pPr>
            <a:r>
              <a:rPr lang="en-US" sz="2500" dirty="0"/>
              <a:t>A</a:t>
            </a:r>
            <a:r>
              <a:rPr lang="en-US" sz="2500" dirty="0" smtClean="0"/>
              <a:t>ggregation</a:t>
            </a:r>
          </a:p>
          <a:p>
            <a:pPr marL="285750" indent="-285750">
              <a:buFont typeface="Arial"/>
              <a:buChar char="•"/>
            </a:pPr>
            <a:r>
              <a:rPr lang="en-US" sz="2500" dirty="0" smtClean="0"/>
              <a:t>NPOL/ DOW/D3R will bring hi-res vertical data</a:t>
            </a:r>
          </a:p>
          <a:p>
            <a:pPr marL="285750" indent="-285750">
              <a:buFont typeface="Arial"/>
              <a:buChar char="•"/>
            </a:pPr>
            <a:r>
              <a:rPr lang="en-US" sz="2500" dirty="0"/>
              <a:t>~</a:t>
            </a:r>
            <a:r>
              <a:rPr lang="en-US" sz="2500" dirty="0" smtClean="0"/>
              <a:t>6-8 km deep</a:t>
            </a:r>
            <a:endParaRPr lang="en-US" sz="2500" dirty="0"/>
          </a:p>
        </p:txBody>
      </p:sp>
      <p:sp>
        <p:nvSpPr>
          <p:cNvPr id="4" name="Oval 3"/>
          <p:cNvSpPr/>
          <p:nvPr/>
        </p:nvSpPr>
        <p:spPr>
          <a:xfrm>
            <a:off x="6540500" y="1955800"/>
            <a:ext cx="1981200" cy="3556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54300" y="2311400"/>
            <a:ext cx="4305300" cy="2780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718054" y="3973708"/>
            <a:ext cx="0" cy="11184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59600" y="5174734"/>
            <a:ext cx="146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Melting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0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964" y="61140"/>
            <a:ext cx="8488425" cy="614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PDFs of KLGX S-band Polarimetric data</a:t>
            </a:r>
            <a:endParaRPr lang="en-US" dirty="0"/>
          </a:p>
        </p:txBody>
      </p:sp>
      <p:pic>
        <p:nvPicPr>
          <p:cNvPr id="5" name="Picture 4" descr="OLYMPEX_poldat_n18n19f16f17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10" y="748474"/>
            <a:ext cx="8544179" cy="3465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0722" y="1012725"/>
            <a:ext cx="43477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08175" y="1004375"/>
            <a:ext cx="4283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dr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7820141" y="1004375"/>
            <a:ext cx="46679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dp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87704" y="1197391"/>
            <a:ext cx="84582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Nov 19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704" y="1581895"/>
            <a:ext cx="84582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Nov 18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04" y="1951227"/>
            <a:ext cx="81303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Feb 16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704" y="2288293"/>
            <a:ext cx="81303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Feb 17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860970" y="1951227"/>
            <a:ext cx="0" cy="21157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28509" y="1951227"/>
            <a:ext cx="0" cy="21157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28509" y="4213662"/>
            <a:ext cx="0" cy="43201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526692" y="4157087"/>
            <a:ext cx="1334278" cy="5207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67678" y="4733696"/>
            <a:ext cx="60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Thresholds for use in rain estimation via the blended algorithm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1614" y="5440997"/>
            <a:ext cx="8515661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February case is clearly stronger than the November case , but: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Reflectivity is mostly below 30 dBZ and only &lt;1% of the time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dp</a:t>
            </a:r>
            <a:r>
              <a:rPr lang="en-US" baseline="-25000" dirty="0" smtClean="0"/>
              <a:t> </a:t>
            </a:r>
            <a:r>
              <a:rPr lang="en-US" dirty="0" smtClean="0"/>
              <a:t>exceeds 0.3 </a:t>
            </a:r>
            <a:r>
              <a:rPr lang="en-US" dirty="0" err="1" smtClean="0"/>
              <a:t>deg</a:t>
            </a:r>
            <a:r>
              <a:rPr lang="en-US" dirty="0" smtClean="0"/>
              <a:t>/km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Z</a:t>
            </a:r>
            <a:r>
              <a:rPr lang="en-US" baseline="-25000" dirty="0" err="1" smtClean="0"/>
              <a:t>dr</a:t>
            </a:r>
            <a:r>
              <a:rPr lang="en-US" dirty="0" smtClean="0"/>
              <a:t> has a much more substantial signal, with the February case mostly above the threshold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62879" y="4132307"/>
            <a:ext cx="583213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DZ bin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15073" y="4083941"/>
            <a:ext cx="248786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0</a:t>
            </a:r>
            <a:endParaRPr lang="en-US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1149815" y="4098246"/>
            <a:ext cx="312906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20</a:t>
            </a:r>
            <a:endParaRPr lang="en-US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2046092" y="4100651"/>
            <a:ext cx="312906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4</a:t>
            </a:r>
            <a:r>
              <a:rPr lang="en-US" sz="900" dirty="0" smtClean="0"/>
              <a:t>0</a:t>
            </a:r>
            <a:endParaRPr lang="en-US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2867678" y="4098246"/>
            <a:ext cx="312906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6</a:t>
            </a:r>
            <a:r>
              <a:rPr lang="en-US" sz="900" dirty="0" smtClean="0"/>
              <a:t>0</a:t>
            </a:r>
            <a:endParaRPr lang="en-US" sz="9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263568" y="716539"/>
            <a:ext cx="312906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20</a:t>
            </a:r>
            <a:endParaRPr lang="en-US" sz="9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275940" y="1466479"/>
            <a:ext cx="301660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15</a:t>
            </a:r>
            <a:endParaRPr lang="en-US" sz="9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270744" y="2319321"/>
            <a:ext cx="312906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10</a:t>
            </a:r>
            <a:endParaRPr lang="en-US" sz="900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306799" y="3116014"/>
            <a:ext cx="243163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5</a:t>
            </a:r>
            <a:endParaRPr lang="en-US" sz="9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239682" y="2296237"/>
            <a:ext cx="851515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Frequency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3111826" y="2844092"/>
            <a:ext cx="312906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10</a:t>
            </a:r>
            <a:endParaRPr lang="en-US" sz="900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3111826" y="1737110"/>
            <a:ext cx="312906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20</a:t>
            </a:r>
            <a:endParaRPr lang="en-US" sz="900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3118804" y="771831"/>
            <a:ext cx="312906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3</a:t>
            </a:r>
            <a:r>
              <a:rPr lang="en-US" sz="900" dirty="0" smtClean="0"/>
              <a:t>0</a:t>
            </a:r>
            <a:endParaRPr lang="en-US" sz="9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2796033" y="2244009"/>
            <a:ext cx="851515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Frequency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5637115" y="2310205"/>
            <a:ext cx="851515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Frequency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5958375" y="2882946"/>
            <a:ext cx="312906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10</a:t>
            </a:r>
            <a:endParaRPr lang="en-US" sz="900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5958375" y="1775964"/>
            <a:ext cx="312906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20</a:t>
            </a:r>
            <a:endParaRPr lang="en-US" sz="900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5965353" y="810685"/>
            <a:ext cx="312906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3</a:t>
            </a:r>
            <a:r>
              <a:rPr lang="en-US" sz="900" dirty="0" smtClean="0"/>
              <a:t>0</a:t>
            </a:r>
            <a:endParaRPr lang="en-US" sz="900" dirty="0"/>
          </a:p>
        </p:txBody>
      </p:sp>
      <p:sp>
        <p:nvSpPr>
          <p:cNvPr id="39" name="TextBox 38"/>
          <p:cNvSpPr txBox="1"/>
          <p:nvPr/>
        </p:nvSpPr>
        <p:spPr>
          <a:xfrm>
            <a:off x="3302771" y="4107527"/>
            <a:ext cx="287258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-2</a:t>
            </a:r>
            <a:endParaRPr lang="en-US" sz="900" dirty="0"/>
          </a:p>
        </p:txBody>
      </p:sp>
      <p:sp>
        <p:nvSpPr>
          <p:cNvPr id="40" name="TextBox 39"/>
          <p:cNvSpPr txBox="1"/>
          <p:nvPr/>
        </p:nvSpPr>
        <p:spPr>
          <a:xfrm>
            <a:off x="4104222" y="4086346"/>
            <a:ext cx="248786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0</a:t>
            </a:r>
            <a:endParaRPr lang="en-US" sz="900" dirty="0"/>
          </a:p>
        </p:txBody>
      </p:sp>
      <p:sp>
        <p:nvSpPr>
          <p:cNvPr id="41" name="TextBox 40"/>
          <p:cNvSpPr txBox="1"/>
          <p:nvPr/>
        </p:nvSpPr>
        <p:spPr>
          <a:xfrm>
            <a:off x="4919500" y="4095137"/>
            <a:ext cx="248786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2</a:t>
            </a:r>
            <a:endParaRPr lang="en-US" sz="900" dirty="0"/>
          </a:p>
        </p:txBody>
      </p:sp>
      <p:sp>
        <p:nvSpPr>
          <p:cNvPr id="42" name="TextBox 41"/>
          <p:cNvSpPr txBox="1"/>
          <p:nvPr/>
        </p:nvSpPr>
        <p:spPr>
          <a:xfrm>
            <a:off x="5717728" y="4092541"/>
            <a:ext cx="248786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 rot="16200000">
            <a:off x="3144483" y="3867718"/>
            <a:ext cx="248786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0</a:t>
            </a:r>
            <a:endParaRPr lang="en-US" sz="900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290876" y="3911381"/>
            <a:ext cx="248786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0</a:t>
            </a:r>
            <a:endParaRPr lang="en-US" sz="900" dirty="0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5990435" y="3939462"/>
            <a:ext cx="248786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0</a:t>
            </a:r>
            <a:endParaRPr lang="en-US" sz="900" dirty="0"/>
          </a:p>
        </p:txBody>
      </p:sp>
      <p:sp>
        <p:nvSpPr>
          <p:cNvPr id="46" name="TextBox 45"/>
          <p:cNvSpPr txBox="1"/>
          <p:nvPr/>
        </p:nvSpPr>
        <p:spPr>
          <a:xfrm>
            <a:off x="4296463" y="4130920"/>
            <a:ext cx="578203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Z</a:t>
            </a:r>
            <a:r>
              <a:rPr lang="en-US" sz="1200" baseline="-25000" dirty="0" err="1" smtClean="0"/>
              <a:t>dr</a:t>
            </a:r>
            <a:r>
              <a:rPr lang="en-US" sz="1200" dirty="0" smtClean="0"/>
              <a:t> bin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7177178" y="4228047"/>
            <a:ext cx="604227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</a:t>
            </a:r>
            <a:r>
              <a:rPr lang="en-US" sz="1200" baseline="-25000" dirty="0" err="1" smtClean="0"/>
              <a:t>dp</a:t>
            </a:r>
            <a:r>
              <a:rPr lang="en-US" sz="1200" dirty="0" smtClean="0"/>
              <a:t> bin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7341221" y="4072646"/>
            <a:ext cx="297364" cy="2308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0</a:t>
            </a:r>
            <a:endParaRPr lang="en-US" sz="900" dirty="0"/>
          </a:p>
        </p:txBody>
      </p:sp>
      <p:sp>
        <p:nvSpPr>
          <p:cNvPr id="49" name="TextBox 48"/>
          <p:cNvSpPr txBox="1"/>
          <p:nvPr/>
        </p:nvSpPr>
        <p:spPr>
          <a:xfrm>
            <a:off x="6105851" y="4101332"/>
            <a:ext cx="377026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-1.0</a:t>
            </a:r>
            <a:endParaRPr lang="en-US" sz="900" dirty="0"/>
          </a:p>
        </p:txBody>
      </p:sp>
      <p:sp>
        <p:nvSpPr>
          <p:cNvPr id="50" name="TextBox 49"/>
          <p:cNvSpPr txBox="1"/>
          <p:nvPr/>
        </p:nvSpPr>
        <p:spPr>
          <a:xfrm>
            <a:off x="6703422" y="4092541"/>
            <a:ext cx="366131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-0.5</a:t>
            </a:r>
            <a:endParaRPr lang="en-US" sz="900" dirty="0"/>
          </a:p>
        </p:txBody>
      </p:sp>
      <p:sp>
        <p:nvSpPr>
          <p:cNvPr id="51" name="TextBox 50"/>
          <p:cNvSpPr txBox="1"/>
          <p:nvPr/>
        </p:nvSpPr>
        <p:spPr>
          <a:xfrm>
            <a:off x="7952361" y="4083941"/>
            <a:ext cx="330796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0.5</a:t>
            </a:r>
            <a:endParaRPr lang="en-US" sz="900" dirty="0"/>
          </a:p>
        </p:txBody>
      </p:sp>
      <p:sp>
        <p:nvSpPr>
          <p:cNvPr id="52" name="TextBox 51"/>
          <p:cNvSpPr txBox="1"/>
          <p:nvPr/>
        </p:nvSpPr>
        <p:spPr>
          <a:xfrm>
            <a:off x="8470593" y="4086346"/>
            <a:ext cx="338554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1.0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6660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OLYMPEX_rain_n18n19f16f17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0"/>
          <a:stretch/>
        </p:blipFill>
        <p:spPr>
          <a:xfrm>
            <a:off x="3020912" y="889001"/>
            <a:ext cx="6053761" cy="3394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95" y="104489"/>
            <a:ext cx="8814132" cy="634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PDFs of rain estimation KLGX parameters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85933" y="1371177"/>
            <a:ext cx="176027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CDF of Rain rate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64170" y="3099806"/>
            <a:ext cx="144210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Rain rate PDF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13024" y="4154682"/>
            <a:ext cx="227403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8268916" y="4162720"/>
            <a:ext cx="406898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40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8667776" y="4163249"/>
            <a:ext cx="406898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5</a:t>
            </a: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686815" y="4161568"/>
            <a:ext cx="406898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093713" y="4160544"/>
            <a:ext cx="608559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</a:t>
            </a: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702272" y="4163249"/>
            <a:ext cx="430056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</a:t>
            </a: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810410" y="4327716"/>
            <a:ext cx="1605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Rain Rate bin (mm/</a:t>
            </a:r>
            <a:r>
              <a:rPr lang="en-US" sz="1200" dirty="0" err="1" smtClean="0"/>
              <a:t>hr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168795" y="1394259"/>
            <a:ext cx="258710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90% of rain rates are &lt; 10 mm hr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3367841" y="4169074"/>
            <a:ext cx="227403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5706836" y="4169074"/>
            <a:ext cx="406898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40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822010" y="4152506"/>
            <a:ext cx="406898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4357513" y="4150895"/>
            <a:ext cx="608559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</a:t>
            </a: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5078601" y="4161568"/>
            <a:ext cx="430056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</a:t>
            </a: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3946559" y="4318770"/>
            <a:ext cx="1605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Rain Rate bin (mm/</a:t>
            </a:r>
            <a:r>
              <a:rPr lang="en-US" sz="1200" dirty="0" err="1" smtClean="0"/>
              <a:t>hr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3020913" y="846865"/>
            <a:ext cx="421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100</a:t>
            </a:r>
            <a:endParaRPr lang="en-US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2981999" y="1486593"/>
            <a:ext cx="340730" cy="2308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80</a:t>
            </a:r>
            <a:endParaRPr lang="en-US" sz="900" dirty="0"/>
          </a:p>
        </p:txBody>
      </p:sp>
      <p:sp>
        <p:nvSpPr>
          <p:cNvPr id="43" name="TextBox 42"/>
          <p:cNvSpPr txBox="1"/>
          <p:nvPr/>
        </p:nvSpPr>
        <p:spPr>
          <a:xfrm>
            <a:off x="2995268" y="2134724"/>
            <a:ext cx="340731" cy="2308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6</a:t>
            </a:r>
            <a:r>
              <a:rPr lang="en-US" sz="900" dirty="0" smtClean="0"/>
              <a:t>0</a:t>
            </a:r>
            <a:endParaRPr lang="en-US" sz="900" dirty="0"/>
          </a:p>
        </p:txBody>
      </p:sp>
      <p:sp>
        <p:nvSpPr>
          <p:cNvPr id="44" name="TextBox 43"/>
          <p:cNvSpPr txBox="1"/>
          <p:nvPr/>
        </p:nvSpPr>
        <p:spPr>
          <a:xfrm>
            <a:off x="2995268" y="2763115"/>
            <a:ext cx="340731" cy="2308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40</a:t>
            </a:r>
            <a:endParaRPr lang="en-US" sz="900" dirty="0"/>
          </a:p>
        </p:txBody>
      </p:sp>
      <p:sp>
        <p:nvSpPr>
          <p:cNvPr id="45" name="TextBox 44"/>
          <p:cNvSpPr txBox="1"/>
          <p:nvPr/>
        </p:nvSpPr>
        <p:spPr>
          <a:xfrm>
            <a:off x="3017298" y="3429595"/>
            <a:ext cx="305432" cy="2308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2</a:t>
            </a:r>
            <a:r>
              <a:rPr lang="en-US" sz="900" dirty="0" smtClean="0"/>
              <a:t>0</a:t>
            </a:r>
            <a:endParaRPr lang="en-US" sz="900" dirty="0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5788522" y="2262210"/>
            <a:ext cx="787395" cy="2616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Frequency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2749840" y="2180433"/>
            <a:ext cx="787395" cy="2616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Frequency</a:t>
            </a:r>
            <a:endParaRPr lang="en-US" sz="1100" dirty="0"/>
          </a:p>
        </p:txBody>
      </p:sp>
      <p:sp>
        <p:nvSpPr>
          <p:cNvPr id="48" name="TextBox 47"/>
          <p:cNvSpPr txBox="1"/>
          <p:nvPr/>
        </p:nvSpPr>
        <p:spPr>
          <a:xfrm>
            <a:off x="5990879" y="871645"/>
            <a:ext cx="359316" cy="2308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100</a:t>
            </a:r>
            <a:endParaRPr lang="en-US" sz="900" dirty="0"/>
          </a:p>
        </p:txBody>
      </p:sp>
      <p:sp>
        <p:nvSpPr>
          <p:cNvPr id="49" name="TextBox 48"/>
          <p:cNvSpPr txBox="1"/>
          <p:nvPr/>
        </p:nvSpPr>
        <p:spPr>
          <a:xfrm>
            <a:off x="6137279" y="1371177"/>
            <a:ext cx="206916" cy="2308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</a:t>
            </a:r>
            <a:endParaRPr lang="en-US" sz="900" dirty="0"/>
          </a:p>
        </p:txBody>
      </p:sp>
      <p:sp>
        <p:nvSpPr>
          <p:cNvPr id="50" name="TextBox 49"/>
          <p:cNvSpPr txBox="1"/>
          <p:nvPr/>
        </p:nvSpPr>
        <p:spPr>
          <a:xfrm>
            <a:off x="6096195" y="1820709"/>
            <a:ext cx="359316" cy="2308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.01</a:t>
            </a:r>
            <a:endParaRPr lang="en-US" sz="900" dirty="0"/>
          </a:p>
        </p:txBody>
      </p:sp>
      <p:sp>
        <p:nvSpPr>
          <p:cNvPr id="51" name="TextBox 50"/>
          <p:cNvSpPr txBox="1"/>
          <p:nvPr/>
        </p:nvSpPr>
        <p:spPr>
          <a:xfrm>
            <a:off x="5995095" y="2890921"/>
            <a:ext cx="561815" cy="2308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.000001</a:t>
            </a:r>
            <a:endParaRPr lang="en-US" sz="900" dirty="0"/>
          </a:p>
        </p:txBody>
      </p:sp>
      <p:sp>
        <p:nvSpPr>
          <p:cNvPr id="52" name="TextBox 51"/>
          <p:cNvSpPr txBox="1"/>
          <p:nvPr/>
        </p:nvSpPr>
        <p:spPr>
          <a:xfrm>
            <a:off x="4921271" y="2528942"/>
            <a:ext cx="84582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Nov 19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921271" y="2913446"/>
            <a:ext cx="84582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Nov 18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21271" y="3282778"/>
            <a:ext cx="81303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Feb 16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21271" y="3619844"/>
            <a:ext cx="81303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Feb 17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136900" y="1257300"/>
            <a:ext cx="88855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3" idx="0"/>
          </p:cNvCxnSpPr>
          <p:nvPr/>
        </p:nvCxnSpPr>
        <p:spPr>
          <a:xfrm flipV="1">
            <a:off x="4025459" y="889001"/>
            <a:ext cx="0" cy="326350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64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5836</TotalTime>
  <Words>705</Words>
  <Application>Microsoft Macintosh PowerPoint</Application>
  <PresentationFormat>On-screen Show (4:3)</PresentationFormat>
  <Paragraphs>154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Dual-pol obs in NW Environment</vt:lpstr>
      <vt:lpstr>Rainfall</vt:lpstr>
      <vt:lpstr>Examined 2 Cases with KLGX</vt:lpstr>
      <vt:lpstr>Advantage of Pol data in rainfall</vt:lpstr>
      <vt:lpstr>PowerPoint Presentation</vt:lpstr>
      <vt:lpstr>PowerPoint Presentation</vt:lpstr>
      <vt:lpstr>Cross-section Example</vt:lpstr>
      <vt:lpstr>PDFs of KLGX S-band Polarimetric data</vt:lpstr>
      <vt:lpstr>PDFs of rain estimation KLGX parameters</vt:lpstr>
      <vt:lpstr>Rain volume and method: S-band</vt:lpstr>
      <vt:lpstr>Hydrometeor Identification</vt:lpstr>
      <vt:lpstr>X-band cold-season HID Example</vt:lpstr>
      <vt:lpstr>PowerPoint Presentation</vt:lpstr>
      <vt:lpstr>In Summary</vt:lpstr>
      <vt:lpstr>KLGX HID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X-band cold-season HID</dc:title>
  <dc:creator>Brenda Dolan</dc:creator>
  <cp:lastModifiedBy>Brenda Dolan</cp:lastModifiedBy>
  <cp:revision>24</cp:revision>
  <dcterms:created xsi:type="dcterms:W3CDTF">2015-01-07T18:20:43Z</dcterms:created>
  <dcterms:modified xsi:type="dcterms:W3CDTF">2015-01-22T16:26:14Z</dcterms:modified>
</cp:coreProperties>
</file>